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_rels/notesSlide50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50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0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57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49.jpeg" ContentType="image/jpe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4.png" ContentType="image/png"/>
  <Override PartName="/ppt/media/image34.png" ContentType="image/png"/>
  <Override PartName="/ppt/media/image45.png" ContentType="image/png"/>
  <Override PartName="/ppt/media/image46.png" ContentType="image/png"/>
  <Override PartName="/ppt/media/image50.png" ContentType="image/png"/>
  <Override PartName="/ppt/media/image11.png" ContentType="image/png"/>
  <Override PartName="/ppt/media/image48.png" ContentType="image/png"/>
  <Override PartName="/ppt/media/image13.png" ContentType="image/png"/>
  <Override PartName="/ppt/media/image51.png" ContentType="image/png"/>
  <Override PartName="/ppt/media/image52.png" ContentType="image/png"/>
  <Override PartName="/ppt/media/image53.jpeg" ContentType="image/jpeg"/>
  <Override PartName="/ppt/media/image43.png" ContentType="image/png"/>
  <Override PartName="/ppt/media/image42.png" ContentType="image/png"/>
  <Override PartName="/ppt/media/image54.png" ContentType="image/png"/>
  <Override PartName="/ppt/media/image55.png" ContentType="image/png"/>
  <Override PartName="/ppt/media/image44.png" ContentType="image/png"/>
  <Override PartName="/ppt/media/image56.png" ContentType="image/png"/>
  <Override PartName="/ppt/media/image58.jpeg" ContentType="image/jpeg"/>
  <Override PartName="/ppt/media/image41.png" ContentType="image/png"/>
  <Override PartName="/ppt/media/image40.png" ContentType="image/png"/>
  <Override PartName="/ppt/media/image36.png" ContentType="image/png"/>
  <Override PartName="/ppt/media/image31.png" ContentType="image/png"/>
  <Override PartName="/ppt/media/image30.png" ContentType="image/png"/>
  <Override PartName="/ppt/media/image39.png" ContentType="image/png"/>
  <Override PartName="/ppt/media/image9.png" ContentType="image/png"/>
  <Override PartName="/ppt/media/image12.png" ContentType="image/png"/>
  <Override PartName="/ppt/media/image10.png" ContentType="image/png"/>
  <Override PartName="/ppt/media/image1.jpeg" ContentType="image/jpeg"/>
  <Override PartName="/ppt/media/image47.png" ContentType="image/png"/>
  <Override PartName="/ppt/media/image37.png" ContentType="image/png"/>
  <Override PartName="/ppt/media/image7.png" ContentType="image/png"/>
  <Override PartName="/ppt/media/image38.png" ContentType="image/png"/>
  <Override PartName="/ppt/media/image8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46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  <p:sldId id="306" r:id="rId60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<Relationship Id="rId39" Type="http://schemas.openxmlformats.org/officeDocument/2006/relationships/slide" Target="slides/slide30.xml"/><Relationship Id="rId40" Type="http://schemas.openxmlformats.org/officeDocument/2006/relationships/slide" Target="slides/slide31.xml"/><Relationship Id="rId41" Type="http://schemas.openxmlformats.org/officeDocument/2006/relationships/slide" Target="slides/slide32.xml"/><Relationship Id="rId42" Type="http://schemas.openxmlformats.org/officeDocument/2006/relationships/slide" Target="slides/slide33.xml"/><Relationship Id="rId43" Type="http://schemas.openxmlformats.org/officeDocument/2006/relationships/slide" Target="slides/slide34.xml"/><Relationship Id="rId44" Type="http://schemas.openxmlformats.org/officeDocument/2006/relationships/slide" Target="slides/slide35.xml"/><Relationship Id="rId45" Type="http://schemas.openxmlformats.org/officeDocument/2006/relationships/slide" Target="slides/slide36.xml"/><Relationship Id="rId46" Type="http://schemas.openxmlformats.org/officeDocument/2006/relationships/slide" Target="slides/slide37.xml"/><Relationship Id="rId47" Type="http://schemas.openxmlformats.org/officeDocument/2006/relationships/slide" Target="slides/slide38.xml"/><Relationship Id="rId48" Type="http://schemas.openxmlformats.org/officeDocument/2006/relationships/slide" Target="slides/slide39.xml"/><Relationship Id="rId49" Type="http://schemas.openxmlformats.org/officeDocument/2006/relationships/slide" Target="slides/slide40.xml"/><Relationship Id="rId50" Type="http://schemas.openxmlformats.org/officeDocument/2006/relationships/slide" Target="slides/slide41.xml"/><Relationship Id="rId51" Type="http://schemas.openxmlformats.org/officeDocument/2006/relationships/slide" Target="slides/slide42.xml"/><Relationship Id="rId52" Type="http://schemas.openxmlformats.org/officeDocument/2006/relationships/slide" Target="slides/slide43.xml"/><Relationship Id="rId53" Type="http://schemas.openxmlformats.org/officeDocument/2006/relationships/slide" Target="slides/slide44.xml"/><Relationship Id="rId54" Type="http://schemas.openxmlformats.org/officeDocument/2006/relationships/slide" Target="slides/slide45.xml"/><Relationship Id="rId55" Type="http://schemas.openxmlformats.org/officeDocument/2006/relationships/slide" Target="slides/slide46.xml"/><Relationship Id="rId56" Type="http://schemas.openxmlformats.org/officeDocument/2006/relationships/slide" Target="slides/slide47.xml"/><Relationship Id="rId57" Type="http://schemas.openxmlformats.org/officeDocument/2006/relationships/slide" Target="slides/slide48.xml"/><Relationship Id="rId58" Type="http://schemas.openxmlformats.org/officeDocument/2006/relationships/slide" Target="slides/slide49.xml"/><Relationship Id="rId59" Type="http://schemas.openxmlformats.org/officeDocument/2006/relationships/slide" Target="slides/slide50.xml"/><Relationship Id="rId60" Type="http://schemas.openxmlformats.org/officeDocument/2006/relationships/slide" Target="slides/slide51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jpeg>
</file>

<file path=ppt/media/image5.png>
</file>

<file path=ppt/media/image50.png>
</file>

<file path=ppt/media/image51.png>
</file>

<file path=ppt/media/image52.png>
</file>

<file path=ppt/media/image53.jpeg>
</file>

<file path=ppt/media/image54.png>
</file>

<file path=ppt/media/image55.png>
</file>

<file path=ppt/media/image56.png>
</file>

<file path=ppt/media/image57.png>
</file>

<file path=ppt/media/image58.jpe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70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71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72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E879CAF0-576D-43C2-89A8-8C415118D692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50.xml.rels><?xml version="1.0" encoding="UTF-8"?>
<Relationships xmlns="http://schemas.openxmlformats.org/package/2006/relationships"><Relationship Id="rId1" Type="http://schemas.openxmlformats.org/officeDocument/2006/relationships/slide" Target="../slides/slide50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</p:spPr>
      </p:sp>
      <p:sp>
        <p:nvSpPr>
          <p:cNvPr id="4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73" name="CustomShape 3"/>
          <p:cNvSpPr/>
          <p:nvPr/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9BA807B-23AE-40E3-8778-04C7B7FCE155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</p:spPr>
      </p:sp>
      <p:sp>
        <p:nvSpPr>
          <p:cNvPr id="46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67" name="CustomShape 3"/>
          <p:cNvSpPr/>
          <p:nvPr/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349DEC61-B5CB-43EB-AFF4-D4C6F3A63A49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5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</p:spPr>
      </p:sp>
      <p:sp>
        <p:nvSpPr>
          <p:cNvPr id="4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76" name="CustomShape 3"/>
          <p:cNvSpPr/>
          <p:nvPr/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454B9DFD-8591-4FC8-979A-8D57B318A191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2800" cy="3082680"/>
          </a:xfrm>
          <a:prstGeom prst="rect">
            <a:avLst/>
          </a:prstGeom>
        </p:spPr>
      </p:sp>
      <p:sp>
        <p:nvSpPr>
          <p:cNvPr id="46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2800" cy="35967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470" name="CustomShape 3"/>
          <p:cNvSpPr/>
          <p:nvPr/>
        </p:nvSpPr>
        <p:spPr>
          <a:xfrm>
            <a:off x="3884760" y="8685360"/>
            <a:ext cx="2968200" cy="4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BC5F67C-C243-40B8-AD17-A0E77A9E553D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Click to edit the outline text format</a:t>
            </a:r>
            <a:endParaRPr b="0" lang="en-IN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Second Outline Level</a:t>
            </a:r>
            <a:endParaRPr b="0" lang="en-IN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Third Outline Level</a:t>
            </a:r>
            <a:endParaRPr b="0" lang="en-IN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00" spc="-1" strike="noStrike">
                <a:latin typeface="Arial"/>
              </a:rPr>
              <a:t>Fourth Outline Level</a:t>
            </a:r>
            <a:endParaRPr b="0" lang="en-IN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Fifth Outline Level</a:t>
            </a:r>
            <a:endParaRPr b="0" lang="en-IN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Sixth Outline Level</a:t>
            </a:r>
            <a:endParaRPr b="0" lang="en-IN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Seventh Outline Level</a:t>
            </a:r>
            <a:endParaRPr b="0" lang="en-IN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hyperlink" Target="https://github.com/er-ssmohanty/ibm_daas_capstone/blob/main/final_notebooks/labs-jupyter-spacex-Data-wrangling.ipynb" TargetMode="External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hyperlink" Target="https://github.com/er-ssmohanty/ibm_daas_capstone/blob/main/final_notebooks/jupyter-labs-eda-dataviz.ipynb" TargetMode="External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github.com/er-ssmohanty/ibm_daas_capstone/blob/main/final_notebooks/jupyter-labs-eda-sql-coursera.ipynb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hyperlink" Target="https://github.com/er-ssmohanty/ibm_daas_capstone/blob/main/script/spacex_dash_app.py" TargetMode="External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64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64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16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9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53.jpeg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1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0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58.jpeg"/><Relationship Id="rId2" Type="http://schemas.openxmlformats.org/officeDocument/2006/relationships/slideLayout" Target="../slideLayouts/slideLayout7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er-ssmohanty/ibm_daas_capstone/blob/main/final_notebooks/jupyter-labs-spacex-data-collection-api.ipynb.ipynb" TargetMode="External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hyperlink" Target="https://github.com/er-ssmohanty/ibm_daas_capstone/blob/main/final_notebooks/jupyter_labs_webscraping.ipynb" TargetMode="External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888480" y="4568760"/>
            <a:ext cx="251100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Subhransu Sekhar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Mohanty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30/01/2022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274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0600" cy="62568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0C2ECCC-C3B1-4FD5-8738-775E1F2F451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6" name="CustomShape 2"/>
          <p:cNvSpPr/>
          <p:nvPr/>
        </p:nvSpPr>
        <p:spPr>
          <a:xfrm>
            <a:off x="770040" y="1825560"/>
            <a:ext cx="897192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Libraries and Define Auxiliary Functions</a:t>
            </a:r>
            <a:endParaRPr b="0" lang="en-IN" sz="22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the data-frame from the previously saved csv file</a:t>
            </a:r>
            <a:endParaRPr b="0" lang="en-IN" sz="22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Identify Column names and their types</a:t>
            </a:r>
            <a:endParaRPr b="0" lang="en-IN" sz="22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Create a landing outcome label from Outcome column</a:t>
            </a:r>
            <a:endParaRPr b="0" lang="en-IN" sz="22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Determine the average success rate from the mean of</a:t>
            </a:r>
            <a:endParaRPr b="0" lang="en-IN" sz="22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landing outcome column</a:t>
            </a:r>
            <a:endParaRPr b="0" lang="en-IN" sz="22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Save the modified dataframe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completed data wrangling notebooks as an external reference.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27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540000" y="180000"/>
            <a:ext cx="1097064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158466"/>
                </a:solidFill>
                <a:latin typeface="Arial"/>
                <a:ea typeface="DejaVu Sans"/>
              </a:rPr>
              <a:t>Data Wrangling Flowchart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720000" y="1324800"/>
            <a:ext cx="1258200" cy="47340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2880000" y="1324800"/>
            <a:ext cx="1978200" cy="4734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libraries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31" name="CustomShape 4"/>
          <p:cNvSpPr/>
          <p:nvPr/>
        </p:nvSpPr>
        <p:spPr>
          <a:xfrm>
            <a:off x="5580000" y="1324800"/>
            <a:ext cx="2698200" cy="4734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Define auxiliary functions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32" name="Line 5"/>
          <p:cNvSpPr/>
          <p:nvPr/>
        </p:nvSpPr>
        <p:spPr>
          <a:xfrm>
            <a:off x="1980000" y="1620000"/>
            <a:ext cx="90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Line 6"/>
          <p:cNvSpPr/>
          <p:nvPr/>
        </p:nvSpPr>
        <p:spPr>
          <a:xfrm>
            <a:off x="4860000" y="1620000"/>
            <a:ext cx="72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CustomShape 7"/>
          <p:cNvSpPr/>
          <p:nvPr/>
        </p:nvSpPr>
        <p:spPr>
          <a:xfrm>
            <a:off x="5220000" y="2340000"/>
            <a:ext cx="3778200" cy="538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the previously saved csv file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As a pandas dataframe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35" name="CustomShape 8"/>
          <p:cNvSpPr/>
          <p:nvPr/>
        </p:nvSpPr>
        <p:spPr>
          <a:xfrm>
            <a:off x="5220000" y="3420000"/>
            <a:ext cx="3778200" cy="538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marL="216000" indent="-2142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Create a landing outcome</a:t>
            </a:r>
            <a:endParaRPr b="0" lang="en-IN" sz="1800" spc="-1" strike="noStrike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label from Outcome column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36" name="CustomShape 9"/>
          <p:cNvSpPr/>
          <p:nvPr/>
        </p:nvSpPr>
        <p:spPr>
          <a:xfrm>
            <a:off x="4860000" y="4320000"/>
            <a:ext cx="4318200" cy="538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Get mean of landing outcome Column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to get  the average success rate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37" name="CustomShape 10"/>
          <p:cNvSpPr/>
          <p:nvPr/>
        </p:nvSpPr>
        <p:spPr>
          <a:xfrm>
            <a:off x="1080000" y="4500000"/>
            <a:ext cx="2878200" cy="538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Save the modified datatable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38" name="CustomShape 11"/>
          <p:cNvSpPr/>
          <p:nvPr/>
        </p:nvSpPr>
        <p:spPr>
          <a:xfrm>
            <a:off x="1440000" y="5580000"/>
            <a:ext cx="1618200" cy="53820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39" name="Line 12"/>
          <p:cNvSpPr/>
          <p:nvPr/>
        </p:nvSpPr>
        <p:spPr>
          <a:xfrm>
            <a:off x="7020000" y="1800000"/>
            <a:ext cx="1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Line 13"/>
          <p:cNvSpPr/>
          <p:nvPr/>
        </p:nvSpPr>
        <p:spPr>
          <a:xfrm>
            <a:off x="7200000" y="2880000"/>
            <a:ext cx="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Line 14"/>
          <p:cNvSpPr/>
          <p:nvPr/>
        </p:nvSpPr>
        <p:spPr>
          <a:xfrm flipH="1">
            <a:off x="7020000" y="3960000"/>
            <a:ext cx="18000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Line 15"/>
          <p:cNvSpPr/>
          <p:nvPr/>
        </p:nvSpPr>
        <p:spPr>
          <a:xfrm flipH="1">
            <a:off x="3960000" y="46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Line 16"/>
          <p:cNvSpPr/>
          <p:nvPr/>
        </p:nvSpPr>
        <p:spPr>
          <a:xfrm flipH="1">
            <a:off x="2160000" y="504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FD4FE11-8E08-47C3-A2E8-777687DFEC2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5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There are 2 previously plotted scatterplots in the notebook. The significance of drawn graphs are given below.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first scatterplot visualizes the relationship between flight number and launch sites for both successful and failed missions.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second scatterplot depicts the relationship between payload mass and launch sites for both successful and failed missions.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column graph shows the relationship between success rate of each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third scatterplot represents the relationship between flightNumber and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fifth scatterplot objectifies the relationship between payload mass and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sixth scatterplot picturizes the yearly trend of  the launch success.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14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completed EDA with data visualization notebook.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346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4398A0C-9ADC-4424-9B1C-01E29A106C2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8" name="CustomShape 2"/>
          <p:cNvSpPr/>
          <p:nvPr/>
        </p:nvSpPr>
        <p:spPr>
          <a:xfrm>
            <a:off x="770040" y="180648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34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unique(launch_site) from spacex;</a:t>
            </a:r>
            <a:endParaRPr b="0" lang="en-IN" sz="11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* from spacex where launch_site  like 'CCA%' limit 5;</a:t>
            </a:r>
            <a:endParaRPr b="0" lang="en-IN" sz="11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sum(payload_mass__kg_) from spacex where customer = 'NASA (CRS)';</a:t>
            </a:r>
            <a:endParaRPr b="0" lang="en-IN" sz="11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avg(payload_mass__kg_) from spacex where booster_version='F9 v1.1';</a:t>
            </a:r>
            <a:endParaRPr b="0" lang="en-IN" sz="11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min(date) from spacex where landing__outcome='Success (ground pad)';</a:t>
            </a:r>
            <a:endParaRPr b="0" lang="en-IN" sz="11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landing__outcome='Success (drone ship)' and payload_mass__kg_ between 4000 and 6000;</a:t>
            </a:r>
            <a:endParaRPr b="0" lang="en-IN" sz="11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mission_outcome,count(mission_outcome) from spacex group by mission_outcome;</a:t>
            </a:r>
            <a:endParaRPr b="0" lang="en-IN" sz="11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payload_mass__kg_ = (select max(payload_mass__kg_) from spacex);</a:t>
            </a:r>
            <a:endParaRPr b="0" lang="en-IN" sz="11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booster_version,launch_site from spacex where year(date)=2015 and landing__outcome='Failure (drone ship)';</a:t>
            </a:r>
            <a:endParaRPr b="0" lang="en-IN" sz="1100" spc="-1" strike="noStrike">
              <a:latin typeface="Arial"/>
            </a:endParaRPr>
          </a:p>
          <a:p>
            <a:pPr marL="216000" indent="-2134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landing__outcome,count(landing__outcome) as counts from spacex where date between '2010-06-04' and '2017-03-20' group by landing__outcome order by counts desc</a:t>
            </a:r>
            <a:endParaRPr b="0" lang="en-IN" sz="1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0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0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link to the notebook containing SQL queries and results.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349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E858265-E64D-494C-9EB1-C5EA956844C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1" name="CustomShape 2"/>
          <p:cNvSpPr/>
          <p:nvPr/>
        </p:nvSpPr>
        <p:spPr>
          <a:xfrm>
            <a:off x="838080" y="1874880"/>
            <a:ext cx="1051200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map objects such as markers, circles, lines, etc. you created and added to a folium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objects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interactive map with Folium map,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52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AC597D5-EA9B-4A22-AE73-13E008B142C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We added a </a:t>
            </a:r>
            <a:r>
              <a:rPr b="0" lang="en-US" sz="1800" spc="-1" strike="noStrike">
                <a:solidFill>
                  <a:srgbClr val="00a933"/>
                </a:solidFill>
                <a:latin typeface="Abadi"/>
                <a:ea typeface="DejaVu Sans"/>
              </a:rPr>
              <a:t>piechart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a</a:t>
            </a:r>
            <a:r>
              <a:rPr b="0" lang="en-US" sz="1800" spc="-1" strike="noStrike">
                <a:solidFill>
                  <a:srgbClr val="ff0000"/>
                </a:solidFill>
                <a:latin typeface="Abadi"/>
                <a:ea typeface="DejaVu Sans"/>
              </a:rPr>
              <a:t> scatter plot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to our </a:t>
            </a:r>
            <a:r>
              <a:rPr b="1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dashboard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along with a </a:t>
            </a:r>
            <a:r>
              <a:rPr b="0" lang="en-US" sz="1800" spc="-1" strike="noStrike">
                <a:solidFill>
                  <a:srgbClr val="ffbf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a </a:t>
            </a:r>
            <a:r>
              <a:rPr b="0" lang="en-US" sz="1800" spc="-1" strike="noStrike">
                <a:solidFill>
                  <a:srgbClr val="a1467e"/>
                </a:solidFill>
                <a:latin typeface="Abadi"/>
                <a:ea typeface="DejaVu Sans"/>
              </a:rPr>
              <a:t>range slider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. 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ff80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menu contained options to whether the select the data of all launch sites or just of a single individual site. The </a:t>
            </a:r>
            <a:r>
              <a:rPr b="0" lang="en-US" sz="1800" spc="-1" strike="noStrike">
                <a:solidFill>
                  <a:srgbClr val="a1467e"/>
                </a:solidFill>
                <a:latin typeface="Abadi"/>
                <a:ea typeface="DejaVu Sans"/>
              </a:rPr>
              <a:t>range slider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lets the user to select the range of </a:t>
            </a:r>
            <a:r>
              <a:rPr b="0" lang="en-US" sz="1800" spc="-1" strike="noStrike">
                <a:solidFill>
                  <a:srgbClr val="999999"/>
                </a:solidFill>
                <a:latin typeface="Abadi"/>
                <a:ea typeface="DejaVu Sans"/>
              </a:rPr>
              <a:t>payload mass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to filter the data.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00a933"/>
                </a:solidFill>
                <a:latin typeface="Abadi"/>
                <a:ea typeface="DejaVu Sans"/>
              </a:rPr>
              <a:t>piechart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shows the total successful launches by site when “ALL” option is selected in the </a:t>
            </a:r>
            <a:r>
              <a:rPr b="0" lang="en-US" sz="1800" spc="-1" strike="noStrike">
                <a:solidFill>
                  <a:srgbClr val="ffbf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total successful and failed launches for a site when a particular site in selected in the menu.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ff0000"/>
                </a:solidFill>
                <a:latin typeface="Abadi"/>
                <a:ea typeface="DejaVu Sans"/>
              </a:rPr>
              <a:t>scatter plot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shows the relationship between payload mass and </a:t>
            </a:r>
            <a:r>
              <a:rPr b="0" lang="en-US" sz="1800" spc="-1" strike="noStrike">
                <a:solidFill>
                  <a:srgbClr val="ff8000"/>
                </a:solidFill>
                <a:latin typeface="Abadi"/>
                <a:ea typeface="DejaVu Sans"/>
              </a:rPr>
              <a:t>mission success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of different booster version categories for selected</a:t>
            </a:r>
            <a:r>
              <a:rPr b="0" lang="en-US" sz="1800" spc="-1" strike="noStrike">
                <a:solidFill>
                  <a:srgbClr val="999999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808080"/>
                </a:solidFill>
                <a:latin typeface="Abadi"/>
                <a:ea typeface="DejaVu Sans"/>
              </a:rPr>
              <a:t>payload mass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range and lauch site(s).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18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my completed Plotly Dash lab.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355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Building a Dashboard with Plotly Dash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6BDCECA-A032-43BA-B97D-4893CDBA29D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7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how you built, evaluated, improved, and found the best performing classification model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present your model development process using key phrases and flowchart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predictive analysis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58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CustomShape 1"/>
          <p:cNvSpPr/>
          <p:nvPr/>
        </p:nvSpPr>
        <p:spPr>
          <a:xfrm>
            <a:off x="840960" y="1807200"/>
            <a:ext cx="7065000" cy="161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IN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60" name="CustomShape 2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46C38B9-6F7D-40B7-952A-A2415640B0E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61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0D4BE7B-E97E-4328-8C1E-F79F81F7B5B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64" name="CustomShape 2"/>
          <p:cNvSpPr/>
          <p:nvPr/>
        </p:nvSpPr>
        <p:spPr>
          <a:xfrm>
            <a:off x="865080" y="2057400"/>
            <a:ext cx="3928680" cy="380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5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6" name="CustomShape 4"/>
          <p:cNvSpPr/>
          <p:nvPr/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367" name="" descr=""/>
          <p:cNvPicPr/>
          <p:nvPr/>
        </p:nvPicPr>
        <p:blipFill>
          <a:blip r:embed="rId2"/>
          <a:stretch/>
        </p:blipFill>
        <p:spPr>
          <a:xfrm>
            <a:off x="2160000" y="1260000"/>
            <a:ext cx="7199640" cy="413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515722BF-1627-4D8B-B2CE-F26E2BA55CD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958680" y="2113200"/>
            <a:ext cx="5163480" cy="3317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77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369" name="" descr=""/>
          <p:cNvPicPr/>
          <p:nvPr/>
        </p:nvPicPr>
        <p:blipFill>
          <a:blip r:embed="rId1"/>
          <a:stretch/>
        </p:blipFill>
        <p:spPr>
          <a:xfrm>
            <a:off x="609120" y="1811160"/>
            <a:ext cx="5353920" cy="3563280"/>
          </a:xfrm>
          <a:prstGeom prst="rect">
            <a:avLst/>
          </a:prstGeom>
          <a:ln w="0">
            <a:noFill/>
          </a:ln>
        </p:spPr>
      </p:pic>
      <p:sp>
        <p:nvSpPr>
          <p:cNvPr id="370" name="CustomShape 2"/>
          <p:cNvSpPr/>
          <p:nvPr/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This scatter plot shows the relationship between flight number and launch site for both successful and failed missions.</a:t>
            </a:r>
            <a:endParaRPr b="0" lang="en-IN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Datapoints of </a:t>
            </a:r>
            <a:r>
              <a:rPr b="0" lang="en-IN" sz="1800" spc="-1" strike="noStrike">
                <a:solidFill>
                  <a:srgbClr val="ff8000"/>
                </a:solidFill>
                <a:latin typeface="Arial"/>
              </a:rPr>
              <a:t>successful missions are orange in colour and datapoints of </a:t>
            </a:r>
            <a:r>
              <a:rPr b="0" lang="en-IN" sz="1800" spc="-1" strike="noStrike">
                <a:solidFill>
                  <a:srgbClr val="2a6099"/>
                </a:solidFill>
                <a:latin typeface="Arial"/>
              </a:rPr>
              <a:t>failed missions are blue in colour.</a:t>
            </a:r>
            <a:endParaRPr b="0" lang="en-IN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2a6099"/>
                </a:solidFill>
                <a:latin typeface="Arial"/>
              </a:rPr>
              <a:t>The horizontal axis shows the flight number.</a:t>
            </a:r>
            <a:endParaRPr b="0" lang="en-IN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2a6099"/>
                </a:solidFill>
                <a:latin typeface="Arial"/>
              </a:rPr>
              <a:t>The vertical axis shows the launch site.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1EFA7BB-557B-4187-9A00-22A0FBBB873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72" name="CustomShape 2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 algn="ctr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373" name="" descr=""/>
          <p:cNvPicPr/>
          <p:nvPr/>
        </p:nvPicPr>
        <p:blipFill>
          <a:blip r:embed="rId2"/>
          <a:stretch/>
        </p:blipFill>
        <p:spPr>
          <a:xfrm>
            <a:off x="1440000" y="1440000"/>
            <a:ext cx="8459640" cy="48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375" name="" descr=""/>
          <p:cNvPicPr/>
          <p:nvPr/>
        </p:nvPicPr>
        <p:blipFill>
          <a:blip r:embed="rId1"/>
          <a:stretch/>
        </p:blipFill>
        <p:spPr>
          <a:xfrm>
            <a:off x="540000" y="1604520"/>
            <a:ext cx="5399640" cy="4335120"/>
          </a:xfrm>
          <a:prstGeom prst="rect">
            <a:avLst/>
          </a:prstGeom>
          <a:ln w="0">
            <a:noFill/>
          </a:ln>
        </p:spPr>
      </p:pic>
      <p:sp>
        <p:nvSpPr>
          <p:cNvPr id="376" name="CustomShape 2"/>
          <p:cNvSpPr/>
          <p:nvPr/>
        </p:nvSpPr>
        <p:spPr>
          <a:xfrm>
            <a:off x="623232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  <a:ea typeface="Noto Sans CJK SC"/>
              </a:rPr>
              <a:t>This scatter plot shows the relationship between payload mass and launch site for both successful and failed missions.</a:t>
            </a:r>
            <a:endParaRPr b="0" lang="en-IN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  <a:ea typeface="Noto Sans CJK SC"/>
              </a:rPr>
              <a:t>Datapoints of </a:t>
            </a:r>
            <a:r>
              <a:rPr b="0" lang="en-IN" sz="1800" spc="-1" strike="noStrike">
                <a:solidFill>
                  <a:srgbClr val="ff8000"/>
                </a:solidFill>
                <a:latin typeface="Arial"/>
                <a:ea typeface="Noto Sans CJK SC"/>
              </a:rPr>
              <a:t>successful missions are orange in colour and datapoints of </a:t>
            </a:r>
            <a:r>
              <a:rPr b="0" lang="en-IN" sz="1800" spc="-1" strike="noStrike">
                <a:solidFill>
                  <a:srgbClr val="2a6099"/>
                </a:solidFill>
                <a:latin typeface="Arial"/>
                <a:ea typeface="Noto Sans CJK SC"/>
              </a:rPr>
              <a:t>failed missions are blue in colour.</a:t>
            </a:r>
            <a:endParaRPr b="0" lang="en-IN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2a6099"/>
                </a:solidFill>
                <a:latin typeface="Arial"/>
                <a:ea typeface="Noto Sans CJK SC"/>
              </a:rPr>
              <a:t>The horizontal axis shows the payload mass(in KG).</a:t>
            </a:r>
            <a:endParaRPr b="0" lang="en-IN" sz="1800" spc="-1" strike="noStrike">
              <a:latin typeface="Arial"/>
            </a:endParaRPr>
          </a:p>
          <a:p>
            <a:pPr marL="432000" indent="-323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solidFill>
                  <a:srgbClr val="2a6099"/>
                </a:solidFill>
                <a:latin typeface="Arial"/>
                <a:ea typeface="Noto Sans CJK SC"/>
              </a:rPr>
              <a:t>The vertical axis shows the launch site.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8F4DA03-9E1B-4407-A737-E6640E082A8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78" name="CustomShape 2"/>
          <p:cNvSpPr/>
          <p:nvPr/>
        </p:nvSpPr>
        <p:spPr>
          <a:xfrm>
            <a:off x="770040" y="2082240"/>
            <a:ext cx="3928680" cy="380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 algn="ctr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380" name="" descr=""/>
          <p:cNvPicPr/>
          <p:nvPr/>
        </p:nvPicPr>
        <p:blipFill>
          <a:blip r:embed="rId2"/>
          <a:stretch/>
        </p:blipFill>
        <p:spPr>
          <a:xfrm>
            <a:off x="1080000" y="1345680"/>
            <a:ext cx="9360000" cy="46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86CBBA2-EEEC-466A-83E5-EA7B2E39CD8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82" name="CustomShape 2"/>
          <p:cNvSpPr/>
          <p:nvPr/>
        </p:nvSpPr>
        <p:spPr>
          <a:xfrm>
            <a:off x="770040" y="2082240"/>
            <a:ext cx="3928680" cy="380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3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4" name="TextShape 4"/>
          <p:cNvSpPr txBox="1"/>
          <p:nvPr/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385" name="" descr=""/>
          <p:cNvPicPr/>
          <p:nvPr/>
        </p:nvPicPr>
        <p:blipFill>
          <a:blip r:embed="rId2"/>
          <a:stretch/>
        </p:blipFill>
        <p:spPr>
          <a:xfrm>
            <a:off x="725400" y="1604520"/>
            <a:ext cx="5122080" cy="3977280"/>
          </a:xfrm>
          <a:prstGeom prst="rect">
            <a:avLst/>
          </a:prstGeom>
          <a:ln w="0">
            <a:noFill/>
          </a:ln>
        </p:spPr>
      </p:pic>
      <p:sp>
        <p:nvSpPr>
          <p:cNvPr id="386" name="TextShape 5"/>
          <p:cNvSpPr txBox="1"/>
          <p:nvPr/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This column chart shows the average success rate of space missions launched to different types of orbits.</a:t>
            </a:r>
            <a:endParaRPr b="0" lang="en-IN" sz="1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Those orbital targets are Sun Synchronous Orbit, Polar Orbit,  International Space Station, (High/Low/Middle/Very-Low) Earth Orbit, Geostationary  Orbit, Geostationary Transfer Orbit and First Lagrangian Point(ESA L1). 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317ECEB-5585-4B58-BD21-E18125FF1D8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88" name="CustomShape 2"/>
          <p:cNvSpPr/>
          <p:nvPr/>
        </p:nvSpPr>
        <p:spPr>
          <a:xfrm>
            <a:off x="770040" y="2069640"/>
            <a:ext cx="3928680" cy="380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9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390" name="" descr=""/>
          <p:cNvPicPr/>
          <p:nvPr/>
        </p:nvPicPr>
        <p:blipFill>
          <a:blip r:embed="rId2"/>
          <a:stretch/>
        </p:blipFill>
        <p:spPr>
          <a:xfrm>
            <a:off x="1080000" y="1800000"/>
            <a:ext cx="5161320" cy="3542400"/>
          </a:xfrm>
          <a:prstGeom prst="rect">
            <a:avLst/>
          </a:prstGeom>
          <a:ln w="0">
            <a:noFill/>
          </a:ln>
        </p:spPr>
      </p:pic>
      <p:sp>
        <p:nvSpPr>
          <p:cNvPr id="391" name="TextShape 4"/>
          <p:cNvSpPr txBox="1"/>
          <p:nvPr/>
        </p:nvSpPr>
        <p:spPr>
          <a:xfrm>
            <a:off x="6480000" y="1800000"/>
            <a:ext cx="4680000" cy="1882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IN" sz="1800" spc="-1" strike="noStrike">
                <a:latin typeface="Arial"/>
              </a:rPr>
              <a:t>This scatter plot depicts the relationship between flight number and the orbit type.</a:t>
            </a:r>
            <a:endParaRPr b="0" lang="en-IN" sz="1800" spc="-1" strike="noStrike">
              <a:latin typeface="Arial"/>
            </a:endParaRPr>
          </a:p>
          <a:p>
            <a:endParaRPr b="0" lang="en-IN" sz="1800" spc="-1" strike="noStrike">
              <a:latin typeface="Arial"/>
            </a:endParaRPr>
          </a:p>
          <a:p>
            <a:r>
              <a:rPr b="0" lang="en-IN" sz="1800" spc="-1" strike="noStrike">
                <a:latin typeface="Arial"/>
              </a:rPr>
              <a:t>Here orange data points represent successful missions while blue ones represent failed missions.</a:t>
            </a:r>
            <a:endParaRPr b="0" lang="en-IN" sz="1800" spc="-1" strike="noStrike">
              <a:latin typeface="Arial"/>
            </a:endParaRPr>
          </a:p>
          <a:p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4A69C13-5695-44BE-8B41-5839EA79003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93" name="CustomShape 2"/>
          <p:cNvSpPr/>
          <p:nvPr/>
        </p:nvSpPr>
        <p:spPr>
          <a:xfrm>
            <a:off x="770040" y="2057400"/>
            <a:ext cx="3928680" cy="380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4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395" name="" descr=""/>
          <p:cNvPicPr/>
          <p:nvPr/>
        </p:nvPicPr>
        <p:blipFill>
          <a:blip r:embed="rId2"/>
          <a:stretch/>
        </p:blipFill>
        <p:spPr>
          <a:xfrm>
            <a:off x="770040" y="1857600"/>
            <a:ext cx="5151960" cy="3542400"/>
          </a:xfrm>
          <a:prstGeom prst="rect">
            <a:avLst/>
          </a:prstGeom>
          <a:ln w="0">
            <a:noFill/>
          </a:ln>
        </p:spPr>
      </p:pic>
      <p:sp>
        <p:nvSpPr>
          <p:cNvPr id="396" name="TextShape 4"/>
          <p:cNvSpPr txBox="1"/>
          <p:nvPr/>
        </p:nvSpPr>
        <p:spPr>
          <a:xfrm>
            <a:off x="6300000" y="1800000"/>
            <a:ext cx="4860000" cy="4441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This scatter plot depicts the relationship between pay load mass and the orbit type.</a:t>
            </a:r>
            <a:endParaRPr b="0" lang="en-IN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IN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Here orange data points represent successful missions while blue ones represent failed missions.</a:t>
            </a:r>
            <a:endParaRPr b="0" lang="en-IN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IN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The payload mass given here in the horizontal axis is in the unit of Killogram.</a:t>
            </a:r>
            <a:endParaRPr b="0" lang="en-IN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IN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We can see missions with heavier payloads are more likely to be successfull.</a:t>
            </a:r>
            <a:endParaRPr b="0" lang="en-IN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In case of lighter payloads, 1</a:t>
            </a:r>
            <a:r>
              <a:rPr b="0" lang="en-IN" sz="1800" spc="-1" strike="noStrike" baseline="14000000">
                <a:latin typeface="Arial"/>
              </a:rPr>
              <a:t>st</a:t>
            </a:r>
            <a:r>
              <a:rPr b="0" lang="en-IN" sz="1800" spc="-1" strike="noStrike">
                <a:latin typeface="Arial"/>
              </a:rPr>
              <a:t> Lagrangian point, Sun Synchronous Orbit and High Earth Orbit mission are more likely be successful.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240C92A-63ED-4932-831D-08309BE36B4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98" name="CustomShape 2"/>
          <p:cNvSpPr/>
          <p:nvPr/>
        </p:nvSpPr>
        <p:spPr>
          <a:xfrm>
            <a:off x="770040" y="2069640"/>
            <a:ext cx="3928680" cy="380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400" name="" descr=""/>
          <p:cNvPicPr/>
          <p:nvPr/>
        </p:nvPicPr>
        <p:blipFill>
          <a:blip r:embed="rId2"/>
          <a:stretch/>
        </p:blipFill>
        <p:spPr>
          <a:xfrm>
            <a:off x="900000" y="1688760"/>
            <a:ext cx="4665960" cy="3466080"/>
          </a:xfrm>
          <a:prstGeom prst="rect">
            <a:avLst/>
          </a:prstGeom>
          <a:ln w="0">
            <a:noFill/>
          </a:ln>
        </p:spPr>
      </p:pic>
      <p:sp>
        <p:nvSpPr>
          <p:cNvPr id="401" name="TextShape 4"/>
          <p:cNvSpPr txBox="1"/>
          <p:nvPr/>
        </p:nvSpPr>
        <p:spPr>
          <a:xfrm>
            <a:off x="6120000" y="1620000"/>
            <a:ext cx="5040000" cy="1882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en-IN" sz="1800" spc="-1" strike="noStrike">
                <a:latin typeface="Arial"/>
              </a:rPr>
              <a:t>This graph shows the average success rate of different orbital destinations over the year.</a:t>
            </a:r>
            <a:endParaRPr b="0" lang="en-IN" sz="1800" spc="-1" strike="noStrike">
              <a:latin typeface="Arial"/>
            </a:endParaRPr>
          </a:p>
          <a:p>
            <a:endParaRPr b="0" lang="en-IN" sz="1800" spc="-1" strike="noStrike">
              <a:latin typeface="Arial"/>
            </a:endParaRPr>
          </a:p>
          <a:p>
            <a:r>
              <a:rPr b="0" lang="en-IN" sz="1800" spc="-1" strike="noStrike">
                <a:latin typeface="Arial"/>
              </a:rPr>
              <a:t>We can see a positive trend here where space launches are more likely to be successful in each successive year than the previous one in all orbit types.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076E062-8F88-4DD4-9A08-911E94F1FDA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03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names of the unique launch sites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04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BE96DB8-0AC7-4AB9-9C1B-5B303D667E6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06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5 records where launch sites begin with `CCA`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07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195037C4-8B70-48F8-96AE-9C13D36E82D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959040" y="2684880"/>
            <a:ext cx="4014360" cy="1036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80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CB7F9FD-B0AD-403D-9F75-3015085A1BF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09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payload carried by boosters from NASA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10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5642637-67B7-4238-8FAA-6DC82D0ECCA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12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average payload mass carried by booster version F9 v1.1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13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42589DE-61D4-44DE-802B-7922C5D9AE4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15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dates of the first successful landing outcome on ground pad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16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9964958-CEBE-4527-9D16-56EB52DA6C9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18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boosters which have successfully landed on drone ship and had payload mass greater than 4000 but less than 6000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19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A68053E-CCE9-45A7-88BC-5CA1B8AD2FB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21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number of successful and failure mission outcomes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22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8694E34-84E0-46C5-A80B-92900DF814A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24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the booster which have carried the maximum payload mass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25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C69E511-D54A-4379-A1D0-FB22D69228F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27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failed landing_outcomes in drone ship, their booster versions, and launch site names for in year 2015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28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516F372-3962-4F1C-AB27-4DD7809DEF4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30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Rank the count of landing outcomes (such as Failure (drone ship) or Success (ground pad)) between the date 2010-06-04 and 2017-03-20, in descending order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31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E8FACB8-F003-4EFC-832B-E9C6D202354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34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make a proper screenshot to include all launch sites’ location markers on a global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435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927A8F54-E4B6-4133-A6BD-ABE287F8250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2" name="CustomShape 2"/>
          <p:cNvSpPr/>
          <p:nvPr/>
        </p:nvSpPr>
        <p:spPr>
          <a:xfrm>
            <a:off x="828000" y="538560"/>
            <a:ext cx="105264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83" name="CustomShape 3"/>
          <p:cNvSpPr/>
          <p:nvPr/>
        </p:nvSpPr>
        <p:spPr>
          <a:xfrm>
            <a:off x="958680" y="2521440"/>
            <a:ext cx="5657400" cy="189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0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Project background and context</a:t>
            </a: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Problems you want to find answers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D363951-079B-498B-AA1E-8AF941BCB9E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37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438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B43A3BA-97A9-4BD1-855A-8D8416AD271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40" name="CustomShape 2"/>
          <p:cNvSpPr/>
          <p:nvPr/>
        </p:nvSpPr>
        <p:spPr>
          <a:xfrm>
            <a:off x="770040" y="1690560"/>
            <a:ext cx="8594280" cy="431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441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7930C03-3664-4BBF-98B7-076924D0C84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44" name="CustomShape 2"/>
          <p:cNvSpPr/>
          <p:nvPr/>
        </p:nvSpPr>
        <p:spPr>
          <a:xfrm>
            <a:off x="770040" y="1825560"/>
            <a:ext cx="974196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launch success count for all sites, in a piechart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445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C6D78F9-03AA-414D-A7E0-CD0AF4A1293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47" name="CustomShape 2"/>
          <p:cNvSpPr/>
          <p:nvPr/>
        </p:nvSpPr>
        <p:spPr>
          <a:xfrm>
            <a:off x="734040" y="1825560"/>
            <a:ext cx="1054800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piechart for the launch site with highest launch success ratio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448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3C1C678-635E-4D2E-9297-5532B02A721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50" name="CustomShape 2"/>
          <p:cNvSpPr/>
          <p:nvPr/>
        </p:nvSpPr>
        <p:spPr>
          <a:xfrm>
            <a:off x="770040" y="1825560"/>
            <a:ext cx="1041120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screenshots of Payload vs. Launch Outcome scatter plot for all sites, with different payload selected in the range slider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screenshot, such as which payload range or booster version have the largest success rate, etc.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451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373C831-48E1-486F-9F50-021F168B11C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54" name="CustomShape 2"/>
          <p:cNvSpPr/>
          <p:nvPr/>
        </p:nvSpPr>
        <p:spPr>
          <a:xfrm>
            <a:off x="770040" y="2082240"/>
            <a:ext cx="5322240" cy="380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Visualize the built model accuracy for all built classification models, in a bar 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which model has the highest classification accuracy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55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EF57184-EED8-421F-8255-084C7D05D54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57" name="CustomShape 2"/>
          <p:cNvSpPr/>
          <p:nvPr/>
        </p:nvSpPr>
        <p:spPr>
          <a:xfrm>
            <a:off x="770040" y="2057400"/>
            <a:ext cx="9474480" cy="380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confusion matrix of the best performing model with an explanation 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58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9DA480F-8A12-48D5-9D65-3C71C4A9A0C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60" name="CustomShape 2"/>
          <p:cNvSpPr/>
          <p:nvPr/>
        </p:nvSpPr>
        <p:spPr>
          <a:xfrm>
            <a:off x="770040" y="1874880"/>
            <a:ext cx="590040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2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3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4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…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61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9448920" y="6356520"/>
            <a:ext cx="2739600" cy="36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F82431F-5ADE-40CD-94EA-D8482DEB8AE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777960" y="281268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3EE9A85-FA15-471E-A8F4-592EE89DC43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463" name="CustomShape 2"/>
          <p:cNvSpPr/>
          <p:nvPr/>
        </p:nvSpPr>
        <p:spPr>
          <a:xfrm>
            <a:off x="770040" y="1859400"/>
            <a:ext cx="1051200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Include any relevant assets like Python code snippets, SQL queries, charts, Notebook outputs, or data sets that you may have created during this project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464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5B612C9-F84B-43F5-AA25-93C5CDCA676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770040" y="1580760"/>
            <a:ext cx="10101240" cy="5208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IN" sz="8800" spc="-1" strike="noStrike">
              <a:latin typeface="Arial"/>
            </a:endParaRPr>
          </a:p>
          <a:p>
            <a:pPr marL="228600" indent="-2250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IN" sz="8800" spc="-1" strike="noStrike">
              <a:latin typeface="Arial"/>
            </a:endParaRPr>
          </a:p>
          <a:p>
            <a:pPr lvl="1" marL="685800" indent="-2250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API</a:t>
            </a:r>
            <a:endParaRPr b="0" lang="en-IN" sz="7600" spc="-1" strike="noStrike">
              <a:latin typeface="Arial"/>
            </a:endParaRPr>
          </a:p>
          <a:p>
            <a:pPr lvl="1" marL="685800" indent="-2250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Web-scrapping</a:t>
            </a:r>
            <a:endParaRPr b="0" lang="en-IN" sz="7600" spc="-1" strike="noStrike">
              <a:latin typeface="Arial"/>
            </a:endParaRPr>
          </a:p>
          <a:p>
            <a:pPr marL="228600" indent="-2250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IN" sz="8800" spc="-1" strike="noStrike">
              <a:latin typeface="Arial"/>
            </a:endParaRPr>
          </a:p>
          <a:p>
            <a:pPr lvl="1" marL="685800" indent="-2250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IN" sz="7600" spc="-1" strike="noStrike">
              <a:latin typeface="Arial"/>
            </a:endParaRPr>
          </a:p>
          <a:p>
            <a:pPr marL="228600" indent="-2250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IN" sz="8800" spc="-1" strike="noStrike">
              <a:latin typeface="Arial"/>
            </a:endParaRPr>
          </a:p>
          <a:p>
            <a:pPr marL="228600" indent="-2250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IN" sz="8800" spc="-1" strike="noStrike">
              <a:latin typeface="Arial"/>
            </a:endParaRPr>
          </a:p>
          <a:p>
            <a:pPr marL="228600" indent="-2250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IN" sz="8800" spc="-1" strike="noStrike">
              <a:latin typeface="Arial"/>
            </a:endParaRPr>
          </a:p>
          <a:p>
            <a:pPr lvl="1" marL="685800" indent="-2250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Building, tuning, evaluating classification models</a:t>
            </a:r>
            <a:endParaRPr b="0" lang="en-IN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F2E5A2E-D0A7-4368-8856-73A1E602D85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770040" y="1825560"/>
            <a:ext cx="10512000" cy="434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Some data sets were collected by </a:t>
            </a:r>
            <a:r>
              <a:rPr b="0" lang="en-US" sz="2200" spc="-1" strike="noStrike">
                <a:solidFill>
                  <a:srgbClr val="ff8000"/>
                </a:solidFill>
                <a:latin typeface="Abadi"/>
                <a:ea typeface="DejaVu Sans"/>
              </a:rPr>
              <a:t>web-scrapping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. We used </a:t>
            </a:r>
            <a:r>
              <a:rPr b="0" lang="en-US" sz="2200" spc="-1" strike="noStrike">
                <a:solidFill>
                  <a:srgbClr val="00a933"/>
                </a:solidFill>
                <a:latin typeface="Abadi"/>
                <a:ea typeface="DejaVu Sans"/>
              </a:rPr>
              <a:t>BeautifulSoup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Package to </a:t>
            </a:r>
            <a:r>
              <a:rPr b="0" lang="en-US" sz="2200" spc="-1" strike="noStrike">
                <a:solidFill>
                  <a:srgbClr val="808080"/>
                </a:solidFill>
                <a:latin typeface="Abadi"/>
                <a:ea typeface="Noto Sans CJK SC"/>
              </a:rPr>
              <a:t>parse the HTML contents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which were downloaded using the </a:t>
            </a:r>
            <a:r>
              <a:rPr b="0" lang="en-US" sz="2200" spc="-1" strike="noStrike">
                <a:solidFill>
                  <a:srgbClr val="158466"/>
                </a:solidFill>
                <a:latin typeface="Abadi"/>
                <a:ea typeface="Noto Sans CJK SC"/>
              </a:rPr>
              <a:t>get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function of 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Noto Sans CJK SC"/>
              </a:rPr>
              <a:t>requests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library.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Other datasets were collected using </a:t>
            </a:r>
            <a:r>
              <a:rPr b="0" lang="en-US" sz="2200" spc="-1" strike="noStrike">
                <a:solidFill>
                  <a:srgbClr val="e6e905"/>
                </a:solidFill>
                <a:latin typeface="Abadi"/>
                <a:ea typeface="DejaVu Sans"/>
              </a:rPr>
              <a:t>SpaceX API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Now let’s move on to see how datasets were collected using both the processes.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E471D71-54CD-40D6-B5C2-320C8134B38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820800" y="1800360"/>
            <a:ext cx="4636800" cy="422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It is the visualized data collection process with SpaceX REST API.</a:t>
            </a: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the completed SpaceX API calls notebook.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95" name="CustomShape 4"/>
          <p:cNvSpPr/>
          <p:nvPr/>
        </p:nvSpPr>
        <p:spPr>
          <a:xfrm>
            <a:off x="5910120" y="1792440"/>
            <a:ext cx="5457240" cy="420336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96" name="CustomShape 5"/>
          <p:cNvSpPr/>
          <p:nvPr/>
        </p:nvSpPr>
        <p:spPr>
          <a:xfrm>
            <a:off x="5940000" y="1800000"/>
            <a:ext cx="1437120" cy="35712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97" name="CustomShape 6"/>
          <p:cNvSpPr/>
          <p:nvPr/>
        </p:nvSpPr>
        <p:spPr>
          <a:xfrm>
            <a:off x="8280000" y="1972440"/>
            <a:ext cx="2697120" cy="5446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Numpy and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98" name="CustomShape 7"/>
          <p:cNvSpPr/>
          <p:nvPr/>
        </p:nvSpPr>
        <p:spPr>
          <a:xfrm>
            <a:off x="6120000" y="3060000"/>
            <a:ext cx="3057120" cy="7171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Call the api using get function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Of requests and relevant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99" name="Line 8"/>
          <p:cNvSpPr/>
          <p:nvPr/>
        </p:nvSpPr>
        <p:spPr>
          <a:xfrm flipH="1">
            <a:off x="7740000" y="2520000"/>
            <a:ext cx="10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0" name="Line 9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1" name="CustomShape 10"/>
          <p:cNvSpPr/>
          <p:nvPr/>
        </p:nvSpPr>
        <p:spPr>
          <a:xfrm>
            <a:off x="7740000" y="3960000"/>
            <a:ext cx="3417120" cy="7171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Decode the response as a Json 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&amp; turn it into a Pandas dataframe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relevant functions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302" name="Line 11"/>
          <p:cNvSpPr/>
          <p:nvPr/>
        </p:nvSpPr>
        <p:spPr>
          <a:xfrm>
            <a:off x="9180000" y="342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CustomShape 12"/>
          <p:cNvSpPr/>
          <p:nvPr/>
        </p:nvSpPr>
        <p:spPr>
          <a:xfrm>
            <a:off x="6143400" y="4860000"/>
            <a:ext cx="4473720" cy="3571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Filter, wrangle and clean and save the 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04" name="Line 13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CustomShape 14"/>
          <p:cNvSpPr/>
          <p:nvPr/>
        </p:nvSpPr>
        <p:spPr>
          <a:xfrm>
            <a:off x="7560000" y="5580000"/>
            <a:ext cx="1797120" cy="35712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06" name="Line 15"/>
          <p:cNvSpPr/>
          <p:nvPr/>
        </p:nvSpPr>
        <p:spPr>
          <a:xfrm>
            <a:off x="8460000" y="5220000"/>
            <a:ext cx="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8714880" y="6025680"/>
            <a:ext cx="2739600" cy="398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76D58A8-1D4D-4C49-A09F-72005DEFBBD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922320" y="1792440"/>
            <a:ext cx="3928680" cy="380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This flowchart represents how we scrapped the wikipedia webpage and got the desired dataframe.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0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web scraping notebook.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770040" y="53856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CustomShape 4"/>
          <p:cNvSpPr/>
          <p:nvPr/>
        </p:nvSpPr>
        <p:spPr>
          <a:xfrm>
            <a:off x="922320" y="691200"/>
            <a:ext cx="10512000" cy="54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311" name="CustomShape 5"/>
          <p:cNvSpPr/>
          <p:nvPr/>
        </p:nvSpPr>
        <p:spPr>
          <a:xfrm>
            <a:off x="5910120" y="1792440"/>
            <a:ext cx="5457240" cy="420336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312" name="Line 6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3" name="CustomShape 7"/>
          <p:cNvSpPr/>
          <p:nvPr/>
        </p:nvSpPr>
        <p:spPr>
          <a:xfrm>
            <a:off x="5910120" y="1792440"/>
            <a:ext cx="5457240" cy="420336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314" name="CustomShape 8"/>
          <p:cNvSpPr/>
          <p:nvPr/>
        </p:nvSpPr>
        <p:spPr>
          <a:xfrm>
            <a:off x="5940000" y="1800000"/>
            <a:ext cx="1437120" cy="35712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15" name="CustomShape 9"/>
          <p:cNvSpPr/>
          <p:nvPr/>
        </p:nvSpPr>
        <p:spPr>
          <a:xfrm>
            <a:off x="8280000" y="1972440"/>
            <a:ext cx="2697120" cy="5446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BeautifulSoup &amp;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16" name="CustomShape 10"/>
          <p:cNvSpPr/>
          <p:nvPr/>
        </p:nvSpPr>
        <p:spPr>
          <a:xfrm>
            <a:off x="6120000" y="3060720"/>
            <a:ext cx="3057120" cy="7171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Request the Falcon9 Launch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Wiki page from its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17" name="Line 11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8" name="CustomShape 12"/>
          <p:cNvSpPr/>
          <p:nvPr/>
        </p:nvSpPr>
        <p:spPr>
          <a:xfrm>
            <a:off x="7740000" y="3960720"/>
            <a:ext cx="3417120" cy="7171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Extract all column names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from the HTML table header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319" name="CustomShape 13"/>
          <p:cNvSpPr/>
          <p:nvPr/>
        </p:nvSpPr>
        <p:spPr>
          <a:xfrm>
            <a:off x="6143400" y="4860000"/>
            <a:ext cx="3034440" cy="8978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Create a data frame by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Parsing the launch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HTML tables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20" name="CustomShape 14"/>
          <p:cNvSpPr/>
          <p:nvPr/>
        </p:nvSpPr>
        <p:spPr>
          <a:xfrm>
            <a:off x="9540000" y="5400000"/>
            <a:ext cx="1467360" cy="35712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21" name="Line 15"/>
          <p:cNvSpPr/>
          <p:nvPr/>
        </p:nvSpPr>
        <p:spPr>
          <a:xfrm>
            <a:off x="9156600" y="4860000"/>
            <a:ext cx="7434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22" name="Line 16"/>
          <p:cNvSpPr/>
          <p:nvPr/>
        </p:nvSpPr>
        <p:spPr>
          <a:xfrm flipH="1">
            <a:off x="7740000" y="2519280"/>
            <a:ext cx="144000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23" name="Line 17"/>
          <p:cNvSpPr/>
          <p:nvPr/>
        </p:nvSpPr>
        <p:spPr>
          <a:xfrm>
            <a:off x="9179280" y="3420000"/>
            <a:ext cx="72072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Line 18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592</TotalTime>
  <Application>LibreOffice/7.0.4.2$Linux_X86_64 LibreOffice_project/00$Build-2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en-IN</dc:language>
  <cp:lastModifiedBy/>
  <dcterms:modified xsi:type="dcterms:W3CDTF">2022-01-31T20:20:09Z</dcterms:modified>
  <cp:revision>246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